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64D94FA-CA10-41B2-BF31-11D7A7F2DFFE}"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3174490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4D94FA-CA10-41B2-BF31-11D7A7F2DFFE}"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199142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4D94FA-CA10-41B2-BF31-11D7A7F2DFFE}"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2111785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4D94FA-CA10-41B2-BF31-11D7A7F2DFFE}"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286039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64D94FA-CA10-41B2-BF31-11D7A7F2DFFE}"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137116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64D94FA-CA10-41B2-BF31-11D7A7F2DFFE}" type="datetimeFigureOut">
              <a:rPr lang="ar-IQ" smtClean="0"/>
              <a:t>28/07/1440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10115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64D94FA-CA10-41B2-BF31-11D7A7F2DFFE}" type="datetimeFigureOut">
              <a:rPr lang="ar-IQ" smtClean="0"/>
              <a:t>28/07/1440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287731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64D94FA-CA10-41B2-BF31-11D7A7F2DFFE}" type="datetimeFigureOut">
              <a:rPr lang="ar-IQ" smtClean="0"/>
              <a:t>28/07/1440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264647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64D94FA-CA10-41B2-BF31-11D7A7F2DFFE}" type="datetimeFigureOut">
              <a:rPr lang="ar-IQ" smtClean="0"/>
              <a:t>28/07/1440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394022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4D94FA-CA10-41B2-BF31-11D7A7F2DFFE}" type="datetimeFigureOut">
              <a:rPr lang="ar-IQ" smtClean="0"/>
              <a:t>28/07/1440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10732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4D94FA-CA10-41B2-BF31-11D7A7F2DFFE}" type="datetimeFigureOut">
              <a:rPr lang="ar-IQ" smtClean="0"/>
              <a:t>28/07/1440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B4B9B85-657C-4FF2-9C1E-91259DC0172D}" type="slidenum">
              <a:rPr lang="ar-IQ" smtClean="0"/>
              <a:t>‹#›</a:t>
            </a:fld>
            <a:endParaRPr lang="ar-IQ"/>
          </a:p>
        </p:txBody>
      </p:sp>
    </p:spTree>
    <p:extLst>
      <p:ext uri="{BB962C8B-B14F-4D97-AF65-F5344CB8AC3E}">
        <p14:creationId xmlns:p14="http://schemas.microsoft.com/office/powerpoint/2010/main" val="168110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64D94FA-CA10-41B2-BF31-11D7A7F2DFFE}" type="datetimeFigureOut">
              <a:rPr lang="ar-IQ" smtClean="0"/>
              <a:t>28/07/1440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B4B9B85-657C-4FF2-9C1E-91259DC0172D}" type="slidenum">
              <a:rPr lang="ar-IQ" smtClean="0"/>
              <a:t>‹#›</a:t>
            </a:fld>
            <a:endParaRPr lang="ar-IQ"/>
          </a:p>
        </p:txBody>
      </p:sp>
    </p:spTree>
    <p:extLst>
      <p:ext uri="{BB962C8B-B14F-4D97-AF65-F5344CB8AC3E}">
        <p14:creationId xmlns:p14="http://schemas.microsoft.com/office/powerpoint/2010/main" val="2220986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Matthew Arnold </a:t>
            </a:r>
            <a:endParaRPr lang="ar-IQ" dirty="0"/>
          </a:p>
        </p:txBody>
      </p:sp>
      <p:sp>
        <p:nvSpPr>
          <p:cNvPr id="3" name="عنوان فرعي 2"/>
          <p:cNvSpPr>
            <a:spLocks noGrp="1"/>
          </p:cNvSpPr>
          <p:nvPr>
            <p:ph type="subTitle" idx="1"/>
          </p:nvPr>
        </p:nvSpPr>
        <p:spPr>
          <a:xfrm>
            <a:off x="1403648" y="3429000"/>
            <a:ext cx="6408712" cy="2425824"/>
          </a:xfrm>
        </p:spPr>
        <p:txBody>
          <a:bodyPr>
            <a:normAutofit fontScale="47500" lnSpcReduction="20000"/>
          </a:bodyPr>
          <a:lstStyle/>
          <a:p>
            <a:pPr algn="just" rtl="0"/>
            <a:r>
              <a:rPr lang="en-US" dirty="0" smtClean="0"/>
              <a:t>Matthew Arnold (1822-1888) :  A poet , a critic and an educator .Most of his poetry gives expression to the conflict of the age – between faith and skepticism – and is therefore melancholic. He was disappointed with lack of faith in the society (as the result of scientific rationalism &amp; publication of Darwin’s work “Origin of Species”).He longed for primitive faith, wholeness, simplicity and happiness. He is reflective and philosophical in his poems. He saw “anarchy” in the society as the result of scientific rationalism &amp; intellectualism. In such confusion, he assigns a sacred &amp; semi-religious status to poetry: “More and more mankind will discover that we have to turn to poetry to interpret life for us, to console us, to sustain us.”  or, that poetry is “the best that has been said and thought in the world.”</a:t>
            </a:r>
            <a:endParaRPr lang="ar-IQ" dirty="0"/>
          </a:p>
        </p:txBody>
      </p:sp>
    </p:spTree>
    <p:extLst>
      <p:ext uri="{BB962C8B-B14F-4D97-AF65-F5344CB8AC3E}">
        <p14:creationId xmlns:p14="http://schemas.microsoft.com/office/powerpoint/2010/main" val="4211350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The main theme</a:t>
            </a:r>
            <a:br>
              <a:rPr lang="en-US" dirty="0" smtClean="0"/>
            </a:br>
            <a:endParaRPr lang="ar-IQ" dirty="0"/>
          </a:p>
        </p:txBody>
      </p:sp>
      <p:sp>
        <p:nvSpPr>
          <p:cNvPr id="3" name="عنصر نائب للمحتوى 2"/>
          <p:cNvSpPr>
            <a:spLocks noGrp="1"/>
          </p:cNvSpPr>
          <p:nvPr>
            <p:ph idx="1"/>
          </p:nvPr>
        </p:nvSpPr>
        <p:spPr/>
        <p:txBody>
          <a:bodyPr>
            <a:normAutofit fontScale="77500" lnSpcReduction="20000"/>
          </a:bodyPr>
          <a:lstStyle/>
          <a:p>
            <a:pPr algn="just" rtl="0"/>
            <a:r>
              <a:rPr lang="en-US" dirty="0" smtClean="0"/>
              <a:t>Arnold’s central message is this: Challenges to the validity of long-standing theological and moral precepts have shaken the faith of people in God and religion. In Arnold’s world of the mid-1800's, the pillar of faith supporting society was perceived as crumbling under the weight of scientific postulates, such as the evolutionary theory of English physician Erasmus Darwin and French naturalist Jean-Baptiste Lamarck. Consequently, the existence of God and the whole Christian scheme of things was cast in doubt. Arnold, who was deeply religious, lamented the dying of the light of faith, as symbolized by the light he sees in “Dover Beach” on the coast of France, which gleams one moment and is gone the next. </a:t>
            </a:r>
          </a:p>
          <a:p>
            <a:pPr algn="just" rtl="0"/>
            <a:endParaRPr lang="en-US" dirty="0" smtClean="0"/>
          </a:p>
          <a:p>
            <a:pPr algn="just" rtl="0"/>
            <a:endParaRPr lang="ar-IQ" dirty="0"/>
          </a:p>
        </p:txBody>
      </p:sp>
    </p:spTree>
    <p:extLst>
      <p:ext uri="{BB962C8B-B14F-4D97-AF65-F5344CB8AC3E}">
        <p14:creationId xmlns:p14="http://schemas.microsoft.com/office/powerpoint/2010/main" val="250107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Dover Beach : About the poem</a:t>
            </a:r>
            <a:endParaRPr lang="en-US" dirty="0"/>
          </a:p>
        </p:txBody>
      </p:sp>
      <p:sp>
        <p:nvSpPr>
          <p:cNvPr id="3" name="عنصر نائب للمحتوى 2"/>
          <p:cNvSpPr>
            <a:spLocks noGrp="1"/>
          </p:cNvSpPr>
          <p:nvPr>
            <p:ph idx="1"/>
          </p:nvPr>
        </p:nvSpPr>
        <p:spPr/>
        <p:txBody>
          <a:bodyPr>
            <a:normAutofit fontScale="92500" lnSpcReduction="20000"/>
          </a:bodyPr>
          <a:lstStyle/>
          <a:p>
            <a:pPr algn="just" rtl="0"/>
            <a:r>
              <a:rPr lang="en-US" dirty="0" smtClean="0"/>
              <a:t>The poem  was written during or shortly after a visit made to Dover region of southeastern England, in 1851.</a:t>
            </a:r>
          </a:p>
          <a:p>
            <a:pPr algn="just" rtl="0"/>
            <a:r>
              <a:rPr lang="en-US" dirty="0" smtClean="0"/>
              <a:t>The town of Dover is closer to France than any other port in England.</a:t>
            </a:r>
          </a:p>
          <a:p>
            <a:pPr algn="just" rtl="0"/>
            <a:r>
              <a:rPr lang="en-US" dirty="0" smtClean="0"/>
              <a:t>The Strait of England separates the town from the coast of France.</a:t>
            </a:r>
          </a:p>
          <a:p>
            <a:pPr algn="just" rtl="0"/>
            <a:r>
              <a:rPr lang="en-US" dirty="0" smtClean="0"/>
              <a:t>There are shifting points of views in narration.</a:t>
            </a:r>
          </a:p>
          <a:p>
            <a:pPr algn="just" rtl="0"/>
            <a:r>
              <a:rPr lang="en-US" dirty="0" smtClean="0"/>
              <a:t> The Poem has the mournful tone of an elegy and the intensity of a dramatic monologue.</a:t>
            </a:r>
            <a:endParaRPr lang="en-US" dirty="0"/>
          </a:p>
        </p:txBody>
      </p:sp>
    </p:spTree>
    <p:extLst>
      <p:ext uri="{BB962C8B-B14F-4D97-AF65-F5344CB8AC3E}">
        <p14:creationId xmlns:p14="http://schemas.microsoft.com/office/powerpoint/2010/main" val="381418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algn="just" rtl="0"/>
            <a:r>
              <a:rPr lang="en-US" dirty="0" smtClean="0"/>
              <a:t>Following his honeymoon with his wife, Arnold and his wife visited Dover, Kent, England, and he had the inspiration to write this poem after spending time on the coastal beach with his wife through the admiring of the view of the Strait of Dover.  Arnold composed this poem in 1851, the year he was married, while on one of two trips to the Dover region of England with his wife. He did not publish the poem until 1867.  </a:t>
            </a:r>
          </a:p>
          <a:p>
            <a:pPr algn="just" rtl="0"/>
            <a:r>
              <a:rPr lang="en-US" dirty="0" smtClean="0"/>
              <a:t>The speaker: A male individual on a beach near Dover, England (almost certainly Matthew Arnold)</a:t>
            </a:r>
          </a:p>
          <a:p>
            <a:pPr algn="just" rtl="0"/>
            <a:r>
              <a:rPr lang="en-US" dirty="0" smtClean="0"/>
              <a:t>The listener : A female individual on the beach listening to the speaker; the speaker loves this individual (almost certainly Arnold’s wife Fanny)</a:t>
            </a:r>
          </a:p>
          <a:p>
            <a:endParaRPr lang="ar-IQ" dirty="0"/>
          </a:p>
        </p:txBody>
      </p:sp>
    </p:spTree>
    <p:extLst>
      <p:ext uri="{BB962C8B-B14F-4D97-AF65-F5344CB8AC3E}">
        <p14:creationId xmlns:p14="http://schemas.microsoft.com/office/powerpoint/2010/main" val="2761716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algn="just" rtl="0"/>
            <a:r>
              <a:rPr lang="en-US" dirty="0" smtClean="0"/>
              <a:t>Purpose :  To emphasize the message that challenges to the validity of long-standing theological and moral beliefs has harmed society’s faith in religion. Although he was a believer in God and religion, he was open to—and advocated—an overhaul of traditional religious thinking. Of God and the Bible, he wrote: "At the present moment two things about the Christian religion must surely be clear to anybody with eyes in his head. One is, that men cannot do with-out it; the other, that they cannot do with it as it is." </a:t>
            </a:r>
          </a:p>
          <a:p>
            <a:pPr algn="just" rtl="0"/>
            <a:r>
              <a:rPr lang="en-US" dirty="0" smtClean="0"/>
              <a:t>Type of the poem:  This poem is free verse because it has no defined structure (i.e. no consistent rhyme scheme) and the ideas of the poem are broken up into sentences.</a:t>
            </a:r>
          </a:p>
          <a:p>
            <a:pPr algn="just" rtl="0"/>
            <a:endParaRPr lang="ar-IQ" dirty="0"/>
          </a:p>
        </p:txBody>
      </p:sp>
    </p:spTree>
    <p:extLst>
      <p:ext uri="{BB962C8B-B14F-4D97-AF65-F5344CB8AC3E}">
        <p14:creationId xmlns:p14="http://schemas.microsoft.com/office/powerpoint/2010/main" val="379393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Literal Meaning</a:t>
            </a:r>
            <a:br>
              <a:rPr lang="en-US" dirty="0" smtClean="0"/>
            </a:br>
            <a:endParaRPr lang="ar-IQ" dirty="0"/>
          </a:p>
        </p:txBody>
      </p:sp>
      <p:sp>
        <p:nvSpPr>
          <p:cNvPr id="3" name="عنصر نائب للمحتوى 2"/>
          <p:cNvSpPr>
            <a:spLocks noGrp="1"/>
          </p:cNvSpPr>
          <p:nvPr>
            <p:ph idx="1"/>
          </p:nvPr>
        </p:nvSpPr>
        <p:spPr/>
        <p:txBody>
          <a:bodyPr>
            <a:normAutofit fontScale="70000" lnSpcReduction="20000"/>
          </a:bodyPr>
          <a:lstStyle/>
          <a:p>
            <a:pPr algn="just" rtl="0"/>
            <a:r>
              <a:rPr lang="en-US" dirty="0" smtClean="0"/>
              <a:t>Tonight the sea is calm. It is full tide, and the water reflects the image of the moon. The enormous cliffs of England, like the French coast glimmer  brightly.  Come to the window. The night air is sweet.  Where the ocean meets the land whitened by the light of the moon you can hear the roar of pebbles which the waves take into sea and throw back to the land. Sea waves hitting the rocks and cliffs are splashing water in shower in every direction. The poet is enjoying the peace and quietness of the night but his peace of mind is disturbed by troubling thoughts.  Again and again this happens in almost a rhythmic way. Auditory imagery is significant here: sound of pebbles:  </a:t>
            </a:r>
          </a:p>
          <a:p>
            <a:pPr algn="just" rtl="0"/>
            <a:r>
              <a:rPr lang="en-US" dirty="0" smtClean="0"/>
              <a:t>Men’s minds are like pebbles on the shore, that are swayed between belief and disbelief, between faith and skepticism.</a:t>
            </a:r>
          </a:p>
          <a:p>
            <a:pPr algn="just" rtl="0"/>
            <a:r>
              <a:rPr lang="en-US" dirty="0" smtClean="0"/>
              <a:t>Grating roar: sound of pebbles rubbing against each other. </a:t>
            </a:r>
          </a:p>
          <a:p>
            <a:pPr algn="just" rtl="0"/>
            <a:endParaRPr lang="ar-IQ" dirty="0"/>
          </a:p>
        </p:txBody>
      </p:sp>
    </p:spTree>
    <p:extLst>
      <p:ext uri="{BB962C8B-B14F-4D97-AF65-F5344CB8AC3E}">
        <p14:creationId xmlns:p14="http://schemas.microsoft.com/office/powerpoint/2010/main" val="451571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algn="just" rtl="0"/>
            <a:r>
              <a:rPr lang="en-US" dirty="0" smtClean="0"/>
              <a:t> It is quite saddening . The poet hears now the sound of sadness that the ancient Greek dramatist Sophocles once heard on the Aegean Sea. Like Sophocles, the poet ,  too, hears a thought from the sea that greatly disturbs him. Religion (Christianity) was once wrapped around the world much like how a girdle surrounds a person’s waste.  Now he only hear the sad withdrawing roar of the night wind that blows down the vast and dull gloomy edges of the world. But love, let us be honest to each other. The world appears to be a land of beautiful and new dreams, however in reality it is not. There is no love, no peace, no joy, no light, and no compassion. Here we are on a dark beach confused and lost because around us the battle between the ignorant forces of religion and science fights on.</a:t>
            </a:r>
          </a:p>
          <a:p>
            <a:endParaRPr lang="en-US" dirty="0" smtClean="0"/>
          </a:p>
          <a:p>
            <a:endParaRPr lang="ar-IQ" dirty="0"/>
          </a:p>
        </p:txBody>
      </p:sp>
    </p:spTree>
    <p:extLst>
      <p:ext uri="{BB962C8B-B14F-4D97-AF65-F5344CB8AC3E}">
        <p14:creationId xmlns:p14="http://schemas.microsoft.com/office/powerpoint/2010/main" val="164465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Figurative Language of the Poem</a:t>
            </a:r>
            <a:br>
              <a:rPr lang="en-US" dirty="0" smtClean="0"/>
            </a:br>
            <a:endParaRPr lang="ar-IQ" dirty="0"/>
          </a:p>
        </p:txBody>
      </p:sp>
      <p:sp>
        <p:nvSpPr>
          <p:cNvPr id="3" name="عنصر نائب للمحتوى 2"/>
          <p:cNvSpPr>
            <a:spLocks noGrp="1"/>
          </p:cNvSpPr>
          <p:nvPr>
            <p:ph idx="1"/>
          </p:nvPr>
        </p:nvSpPr>
        <p:spPr/>
        <p:txBody>
          <a:bodyPr>
            <a:normAutofit fontScale="62500" lnSpcReduction="20000"/>
          </a:bodyPr>
          <a:lstStyle/>
          <a:p>
            <a:pPr algn="just" rtl="0"/>
            <a:r>
              <a:rPr lang="en-US" dirty="0" smtClean="0"/>
              <a:t>Simile:  Example: (lines 20-22)</a:t>
            </a:r>
          </a:p>
          <a:p>
            <a:pPr algn="just" rtl="0"/>
            <a:r>
              <a:rPr lang="en-US" dirty="0" smtClean="0"/>
              <a:t>…The Sea of Faith</a:t>
            </a:r>
          </a:p>
          <a:p>
            <a:pPr algn="just" rtl="0"/>
            <a:r>
              <a:rPr lang="en-US" dirty="0" smtClean="0"/>
              <a:t>Was once, too, at the full, and round earth's shore</a:t>
            </a:r>
          </a:p>
          <a:p>
            <a:pPr algn="just" rtl="0"/>
            <a:r>
              <a:rPr lang="en-US" dirty="0" smtClean="0"/>
              <a:t>Lay like the folds of a bright girdle </a:t>
            </a:r>
            <a:r>
              <a:rPr lang="en-US" dirty="0" err="1" smtClean="0"/>
              <a:t>furl’d</a:t>
            </a:r>
            <a:r>
              <a:rPr lang="en-US" dirty="0" smtClean="0"/>
              <a:t>.</a:t>
            </a:r>
          </a:p>
          <a:p>
            <a:pPr algn="just" rtl="0"/>
            <a:r>
              <a:rPr lang="en-US" dirty="0" smtClean="0"/>
              <a:t>Sea of Faith (symbolic for religion)                       </a:t>
            </a:r>
          </a:p>
          <a:p>
            <a:pPr algn="just" rtl="0"/>
            <a:r>
              <a:rPr lang="en-US" dirty="0" smtClean="0"/>
              <a:t>   girdle = surrounds/encircles    </a:t>
            </a:r>
          </a:p>
          <a:p>
            <a:pPr algn="just" rtl="0"/>
            <a:endParaRPr lang="en-US" dirty="0" smtClean="0"/>
          </a:p>
          <a:p>
            <a:pPr algn="just" rtl="0"/>
            <a:r>
              <a:rPr lang="en-US" dirty="0" smtClean="0"/>
              <a:t>Emphasis on symbolizing religion</a:t>
            </a:r>
          </a:p>
          <a:p>
            <a:pPr algn="just" rtl="0"/>
            <a:r>
              <a:rPr lang="en-US" dirty="0" smtClean="0"/>
              <a:t>  Symbols : Example: (line 1)</a:t>
            </a:r>
          </a:p>
          <a:p>
            <a:pPr algn="just" rtl="0"/>
            <a:r>
              <a:rPr lang="en-US" dirty="0" smtClean="0"/>
              <a:t>The Sea = religion (Christianity)</a:t>
            </a:r>
          </a:p>
          <a:p>
            <a:pPr algn="just" rtl="0"/>
            <a:r>
              <a:rPr lang="en-US" dirty="0" smtClean="0"/>
              <a:t>Example: (line 8)</a:t>
            </a:r>
          </a:p>
          <a:p>
            <a:pPr algn="just" rtl="0"/>
            <a:r>
              <a:rPr lang="en-US" dirty="0" smtClean="0"/>
              <a:t>Land = science</a:t>
            </a:r>
          </a:p>
          <a:p>
            <a:pPr algn="just" rtl="0"/>
            <a:r>
              <a:rPr lang="en-US" dirty="0" smtClean="0"/>
              <a:t>The poem is an allegory for the battle at the time between religious conformity of the past and scientific and rationalist thought promoted by industrialization and the Victorian Era.</a:t>
            </a:r>
          </a:p>
          <a:p>
            <a:pPr algn="just" rtl="0"/>
            <a:endParaRPr lang="ar-IQ" dirty="0"/>
          </a:p>
        </p:txBody>
      </p:sp>
    </p:spTree>
    <p:extLst>
      <p:ext uri="{BB962C8B-B14F-4D97-AF65-F5344CB8AC3E}">
        <p14:creationId xmlns:p14="http://schemas.microsoft.com/office/powerpoint/2010/main" val="352368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gn="just" rtl="0"/>
            <a:r>
              <a:rPr lang="en-US" dirty="0" smtClean="0"/>
              <a:t>Hyperbole :    Example: (line 14)</a:t>
            </a:r>
          </a:p>
          <a:p>
            <a:pPr algn="just" rtl="0"/>
            <a:r>
              <a:rPr lang="en-US" dirty="0" smtClean="0"/>
              <a:t>The eternal note of </a:t>
            </a:r>
            <a:r>
              <a:rPr lang="en-US" dirty="0" err="1" smtClean="0"/>
              <a:t>sadness.Calling</a:t>
            </a:r>
            <a:r>
              <a:rPr lang="en-US" dirty="0" smtClean="0"/>
              <a:t> sadness an eternal note is an extreme exaggeration. This emphasizes the speaker’s sadness for observing what he believes is a symbolic representation of the battle between science and religion.</a:t>
            </a:r>
          </a:p>
          <a:p>
            <a:pPr algn="just" rtl="0"/>
            <a:r>
              <a:rPr lang="en-US" dirty="0" smtClean="0"/>
              <a:t>Allusion :  Example: (lines 15-18)</a:t>
            </a:r>
          </a:p>
          <a:p>
            <a:pPr algn="just" rtl="0"/>
            <a:r>
              <a:rPr lang="en-US" dirty="0" smtClean="0"/>
              <a:t>Sophocles long ago</a:t>
            </a:r>
          </a:p>
          <a:p>
            <a:pPr algn="just" rtl="0"/>
            <a:r>
              <a:rPr lang="en-US" dirty="0" smtClean="0"/>
              <a:t>Heard it on the Aegean, and it brought</a:t>
            </a:r>
          </a:p>
          <a:p>
            <a:pPr algn="just" rtl="0"/>
            <a:r>
              <a:rPr lang="en-US" dirty="0" smtClean="0"/>
              <a:t>Into his mind the turbid ebb and flow</a:t>
            </a:r>
          </a:p>
          <a:p>
            <a:pPr algn="just" rtl="0"/>
            <a:r>
              <a:rPr lang="en-US" dirty="0" smtClean="0"/>
              <a:t>Of human misery</a:t>
            </a:r>
          </a:p>
          <a:p>
            <a:pPr algn="just" rtl="0"/>
            <a:endParaRPr lang="en-US" dirty="0" smtClean="0"/>
          </a:p>
          <a:p>
            <a:pPr algn="just" rtl="0"/>
            <a:r>
              <a:rPr lang="en-US" dirty="0" smtClean="0"/>
              <a:t>These lines allude to a passage in the ancient Greek play Antigone, by Sophocles.  The eternal note of sadness also is a reference to a line from this play. Arnold is possibly referencing that Sophocles also experienced a sensation of revelation similar to the one he experienced on the beach of Dover.</a:t>
            </a:r>
          </a:p>
          <a:p>
            <a:pPr algn="just" rtl="0"/>
            <a:endParaRPr lang="en-US" dirty="0" smtClean="0"/>
          </a:p>
          <a:p>
            <a:pPr algn="just" rtl="0"/>
            <a:r>
              <a:rPr lang="en-US" dirty="0" smtClean="0"/>
              <a:t>Personification:   Example: (lines 8-9)</a:t>
            </a:r>
          </a:p>
          <a:p>
            <a:pPr algn="just" rtl="0"/>
            <a:r>
              <a:rPr lang="en-US" dirty="0" smtClean="0"/>
              <a:t>…[the] roar of pebbles</a:t>
            </a:r>
          </a:p>
          <a:p>
            <a:pPr algn="just" rtl="0"/>
            <a:r>
              <a:rPr lang="en-US" dirty="0" smtClean="0"/>
              <a:t>   Pebbles cannot roar; roaring is a human </a:t>
            </a:r>
            <a:r>
              <a:rPr lang="en-US" dirty="0" err="1" smtClean="0"/>
              <a:t>trait.Sensory</a:t>
            </a:r>
            <a:r>
              <a:rPr lang="en-US" dirty="0" smtClean="0"/>
              <a:t> detail that can also be interpreted as metaphoric  for science making increasing noise and becoming more apparent to religious conformists throughout the changing world.</a:t>
            </a:r>
            <a:endParaRPr lang="en-US" dirty="0"/>
          </a:p>
        </p:txBody>
      </p:sp>
    </p:spTree>
    <p:extLst>
      <p:ext uri="{BB962C8B-B14F-4D97-AF65-F5344CB8AC3E}">
        <p14:creationId xmlns:p14="http://schemas.microsoft.com/office/powerpoint/2010/main" val="365991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Point of View</a:t>
            </a:r>
            <a:br>
              <a:rPr lang="en-US" dirty="0" smtClean="0"/>
            </a:br>
            <a:endParaRPr lang="ar-IQ" dirty="0"/>
          </a:p>
        </p:txBody>
      </p:sp>
      <p:sp>
        <p:nvSpPr>
          <p:cNvPr id="3" name="عنصر نائب للمحتوى 2"/>
          <p:cNvSpPr>
            <a:spLocks noGrp="1"/>
          </p:cNvSpPr>
          <p:nvPr>
            <p:ph idx="1"/>
          </p:nvPr>
        </p:nvSpPr>
        <p:spPr/>
        <p:txBody>
          <a:bodyPr>
            <a:normAutofit fontScale="55000" lnSpcReduction="20000"/>
          </a:bodyPr>
          <a:lstStyle/>
          <a:p>
            <a:pPr algn="just" rtl="0"/>
            <a:r>
              <a:rPr lang="en-US" dirty="0" smtClean="0"/>
              <a:t>The poet/persona uses first-, second-, and third-person point of view in the poem. Generally, the poem presents the observations of the author/persona in third-person point of view but shifts to second person when he addresses his beloved, as in line 6 (Come), line 9 (Listen! you), and line 29 (let). Then he shifts to first-person point of view when he includes his beloved and the reader as co-observers, as in Line 18 (we), Line 29 (us), Line 31 (us), and line 35 (we). He also uses first-person point of view to declare that at least one observation is his alone, and not necessarily that of his co-observers. This instance occurs in line 24: But now I only hear. This line means But now I alone hear. </a:t>
            </a:r>
          </a:p>
          <a:p>
            <a:pPr algn="just" rtl="0"/>
            <a:endParaRPr lang="en-US" dirty="0" smtClean="0"/>
          </a:p>
          <a:p>
            <a:pPr algn="just" rtl="0"/>
            <a:r>
              <a:rPr lang="en-US" dirty="0" smtClean="0"/>
              <a:t>Who Is the Listener? (Line 29)</a:t>
            </a:r>
          </a:p>
          <a:p>
            <a:pPr algn="just" rtl="0"/>
            <a:endParaRPr lang="en-US" dirty="0" smtClean="0"/>
          </a:p>
          <a:p>
            <a:pPr algn="just" rtl="0"/>
            <a:r>
              <a:rPr lang="en-US" dirty="0" smtClean="0"/>
              <a:t>The person addressed in the poem—lines 6, 9, and 29—is Matthew Arnold's wife, Frances Lucy Wightman. However, since the poem expresses a universal message, one may say that she can be any woman listening to the observations of any man. Arnold and his wife visited Dover Beach twice in 1851, the year they were married and the year Arnold was believed to have written "Dover Beach." At that time Arnold was inspector of schools in England, a position he held until 1886. </a:t>
            </a:r>
          </a:p>
          <a:p>
            <a:pPr algn="just" rtl="0"/>
            <a:endParaRPr lang="en-US" dirty="0" smtClean="0"/>
          </a:p>
          <a:p>
            <a:pPr algn="just" rtl="0"/>
            <a:endParaRPr lang="ar-IQ" dirty="0"/>
          </a:p>
        </p:txBody>
      </p:sp>
    </p:spTree>
    <p:extLst>
      <p:ext uri="{BB962C8B-B14F-4D97-AF65-F5344CB8AC3E}">
        <p14:creationId xmlns:p14="http://schemas.microsoft.com/office/powerpoint/2010/main" val="20450490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1535</Words>
  <Application>Microsoft Office PowerPoint</Application>
  <PresentationFormat>عرض على الشاشة (3:4)‏</PresentationFormat>
  <Paragraphs>53</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Matthew Arnold </vt:lpstr>
      <vt:lpstr>Dover Beach : About the poem</vt:lpstr>
      <vt:lpstr>عرض تقديمي في PowerPoint</vt:lpstr>
      <vt:lpstr>عرض تقديمي في PowerPoint</vt:lpstr>
      <vt:lpstr>Literal Meaning </vt:lpstr>
      <vt:lpstr>عرض تقديمي في PowerPoint</vt:lpstr>
      <vt:lpstr>Figurative Language of the Poem </vt:lpstr>
      <vt:lpstr>عرض تقديمي في PowerPoint</vt:lpstr>
      <vt:lpstr>Point of View </vt:lpstr>
      <vt:lpstr>The main theme </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Arnold</dc:title>
  <dc:creator>amazzon</dc:creator>
  <cp:lastModifiedBy>amazzon</cp:lastModifiedBy>
  <cp:revision>2</cp:revision>
  <dcterms:created xsi:type="dcterms:W3CDTF">2019-04-03T19:48:55Z</dcterms:created>
  <dcterms:modified xsi:type="dcterms:W3CDTF">2019-04-03T20:04:38Z</dcterms:modified>
</cp:coreProperties>
</file>